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Bold" charset="1" panose="00000800000000000000"/>
      <p:regular r:id="rId18"/>
    </p:embeddedFont>
    <p:embeddedFont>
      <p:font typeface="Poppins" charset="1" panose="00000500000000000000"/>
      <p:regular r:id="rId19"/>
    </p:embeddedFont>
    <p:embeddedFont>
      <p:font typeface="Poppins Medium" charset="1" panose="00000600000000000000"/>
      <p:regular r:id="rId20"/>
    </p:embeddedFont>
    <p:embeddedFont>
      <p:font typeface="Archivo Black" charset="1" panose="020B0A03020202020B04"/>
      <p:regular r:id="rId21"/>
    </p:embeddedFont>
    <p:embeddedFont>
      <p:font typeface="Gagalin" charset="1" panose="000005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422971"/>
            <a:ext cx="15456558" cy="7155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62"/>
              </a:lnSpc>
            </a:pPr>
            <a:r>
              <a:rPr lang="en-US" sz="10044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Monte Carlo Analysis of Shower Carbon Emissions</a:t>
            </a:r>
          </a:p>
          <a:p>
            <a:pPr algn="ctr">
              <a:lnSpc>
                <a:spcPts val="14062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5400000">
            <a:off x="8496053" y="192064"/>
            <a:ext cx="1295895" cy="19428367"/>
            <a:chOff x="0" y="0"/>
            <a:chExt cx="341306" cy="51169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1306" cy="5116936"/>
            </a:xfrm>
            <a:custGeom>
              <a:avLst/>
              <a:gdLst/>
              <a:ahLst/>
              <a:cxnLst/>
              <a:rect r="r" b="b" t="t" l="l"/>
              <a:pathLst>
                <a:path h="5116936" w="341306">
                  <a:moveTo>
                    <a:pt x="0" y="0"/>
                  </a:moveTo>
                  <a:lnTo>
                    <a:pt x="341306" y="0"/>
                  </a:lnTo>
                  <a:lnTo>
                    <a:pt x="341306" y="5116936"/>
                  </a:lnTo>
                  <a:lnTo>
                    <a:pt x="0" y="5116936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341306" cy="51836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25015" y="9363322"/>
            <a:ext cx="557651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Muhammad Umar IJAZ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11641" y="353180"/>
            <a:ext cx="12114555" cy="1595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b="true" sz="8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INSIGHTS: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190161"/>
            <a:ext cx="16625143" cy="65626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4578" indent="-467289" lvl="1">
              <a:lnSpc>
                <a:spcPts val="7445"/>
              </a:lnSpc>
              <a:buFont typeface="Arial"/>
              <a:buChar char="•"/>
            </a:pPr>
            <a:r>
              <a:rPr lang="en-US" sz="4328">
                <a:solidFill>
                  <a:srgbClr val="1A4F75"/>
                </a:solidFill>
                <a:latin typeface="Poppins"/>
                <a:ea typeface="Poppins"/>
                <a:cs typeface="Poppins"/>
                <a:sym typeface="Poppins"/>
              </a:rPr>
              <a:t>User behavior (duration) affects variability</a:t>
            </a:r>
          </a:p>
          <a:p>
            <a:pPr algn="l" marL="934578" indent="-467289" lvl="1">
              <a:lnSpc>
                <a:spcPts val="7445"/>
              </a:lnSpc>
              <a:buFont typeface="Arial"/>
              <a:buChar char="•"/>
            </a:pPr>
            <a:r>
              <a:rPr lang="en-US" sz="4328">
                <a:solidFill>
                  <a:srgbClr val="1A4F75"/>
                </a:solidFill>
                <a:latin typeface="Poppins"/>
                <a:ea typeface="Poppins"/>
                <a:cs typeface="Poppins"/>
                <a:sym typeface="Poppins"/>
              </a:rPr>
              <a:t>Infrastructure (energy source) defines emission category</a:t>
            </a:r>
          </a:p>
          <a:p>
            <a:pPr algn="ctr">
              <a:lnSpc>
                <a:spcPts val="7445"/>
              </a:lnSpc>
            </a:pPr>
          </a:p>
          <a:p>
            <a:pPr algn="ctr">
              <a:lnSpc>
                <a:spcPts val="7445"/>
              </a:lnSpc>
            </a:pPr>
            <a:r>
              <a:rPr lang="en-US" b="true" sz="4328">
                <a:solidFill>
                  <a:srgbClr val="1A4F75"/>
                </a:solidFill>
                <a:latin typeface="Poppins Bold"/>
                <a:ea typeface="Poppins Bold"/>
                <a:cs typeface="Poppins Bold"/>
                <a:sym typeface="Poppins Bold"/>
              </a:rPr>
              <a:t>Two types of showers:</a:t>
            </a:r>
          </a:p>
          <a:p>
            <a:pPr algn="ctr">
              <a:lnSpc>
                <a:spcPts val="7445"/>
              </a:lnSpc>
            </a:pPr>
          </a:p>
          <a:p>
            <a:pPr algn="l" marL="934578" indent="-467289" lvl="1">
              <a:lnSpc>
                <a:spcPts val="7445"/>
              </a:lnSpc>
              <a:buFont typeface="Arial"/>
              <a:buChar char="•"/>
            </a:pPr>
            <a:r>
              <a:rPr lang="en-US" sz="4328">
                <a:solidFill>
                  <a:srgbClr val="1A4F75"/>
                </a:solidFill>
                <a:latin typeface="Poppins"/>
                <a:ea typeface="Poppins"/>
                <a:cs typeface="Poppins"/>
                <a:sym typeface="Poppins"/>
              </a:rPr>
              <a:t>Conventional → 0.9 kg CO2</a:t>
            </a:r>
          </a:p>
          <a:p>
            <a:pPr algn="l" marL="934578" indent="-467289" lvl="1">
              <a:lnSpc>
                <a:spcPts val="7445"/>
              </a:lnSpc>
              <a:buFont typeface="Arial"/>
              <a:buChar char="•"/>
            </a:pPr>
            <a:r>
              <a:rPr lang="en-US" sz="4328">
                <a:solidFill>
                  <a:srgbClr val="1A4F75"/>
                </a:solidFill>
                <a:latin typeface="Poppins"/>
                <a:ea typeface="Poppins"/>
                <a:cs typeface="Poppins"/>
                <a:sym typeface="Poppins"/>
              </a:rPr>
              <a:t>Clean/renewable grid → near-zero CO2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619998"/>
            <a:chOff x="0" y="0"/>
            <a:chExt cx="1494714" cy="2958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94714" cy="295870"/>
            </a:xfrm>
            <a:custGeom>
              <a:avLst/>
              <a:gdLst/>
              <a:ahLst/>
              <a:cxnLst/>
              <a:rect r="r" b="b" t="t" l="l"/>
              <a:pathLst>
                <a:path h="295870" w="1494714">
                  <a:moveTo>
                    <a:pt x="0" y="0"/>
                  </a:moveTo>
                  <a:lnTo>
                    <a:pt x="1494714" y="0"/>
                  </a:lnTo>
                  <a:lnTo>
                    <a:pt x="1494714" y="295870"/>
                  </a:lnTo>
                  <a:lnTo>
                    <a:pt x="0" y="295870"/>
                  </a:lnTo>
                  <a:close/>
                </a:path>
              </a:pathLst>
            </a:custGeom>
            <a:blipFill>
              <a:blip r:embed="rId2"/>
              <a:stretch>
                <a:fillRect l="0" t="-99347" r="0" b="-99347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9498317" y="407054"/>
            <a:ext cx="5759889" cy="229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b="true" sz="42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CONCLUSIONS</a:t>
            </a:r>
          </a:p>
          <a:p>
            <a:pPr algn="ctr">
              <a:lnSpc>
                <a:spcPts val="6019"/>
              </a:lnSpc>
            </a:pPr>
            <a:r>
              <a:rPr lang="en-US" b="true" sz="42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&amp;</a:t>
            </a:r>
          </a:p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b="true" sz="42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RECOMMENDATIONS: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89275" y="4193266"/>
            <a:ext cx="17678659" cy="2566193"/>
            <a:chOff x="0" y="0"/>
            <a:chExt cx="4656108" cy="67587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56108" cy="675870"/>
            </a:xfrm>
            <a:custGeom>
              <a:avLst/>
              <a:gdLst/>
              <a:ahLst/>
              <a:cxnLst/>
              <a:rect r="r" b="b" t="t" l="l"/>
              <a:pathLst>
                <a:path h="675870" w="4656108">
                  <a:moveTo>
                    <a:pt x="8758" y="0"/>
                  </a:moveTo>
                  <a:lnTo>
                    <a:pt x="4647349" y="0"/>
                  </a:lnTo>
                  <a:cubicBezTo>
                    <a:pt x="4649672" y="0"/>
                    <a:pt x="4651900" y="923"/>
                    <a:pt x="4653542" y="2565"/>
                  </a:cubicBezTo>
                  <a:cubicBezTo>
                    <a:pt x="4655185" y="4208"/>
                    <a:pt x="4656108" y="6436"/>
                    <a:pt x="4656108" y="8758"/>
                  </a:cubicBezTo>
                  <a:lnTo>
                    <a:pt x="4656108" y="667111"/>
                  </a:lnTo>
                  <a:cubicBezTo>
                    <a:pt x="4656108" y="671948"/>
                    <a:pt x="4652186" y="675870"/>
                    <a:pt x="4647349" y="675870"/>
                  </a:cubicBezTo>
                  <a:lnTo>
                    <a:pt x="8758" y="675870"/>
                  </a:lnTo>
                  <a:cubicBezTo>
                    <a:pt x="6436" y="675870"/>
                    <a:pt x="4208" y="674947"/>
                    <a:pt x="2565" y="673304"/>
                  </a:cubicBezTo>
                  <a:cubicBezTo>
                    <a:pt x="923" y="671662"/>
                    <a:pt x="0" y="669434"/>
                    <a:pt x="0" y="667111"/>
                  </a:cubicBezTo>
                  <a:lnTo>
                    <a:pt x="0" y="8758"/>
                  </a:lnTo>
                  <a:cubicBezTo>
                    <a:pt x="0" y="6436"/>
                    <a:pt x="923" y="4208"/>
                    <a:pt x="2565" y="2565"/>
                  </a:cubicBezTo>
                  <a:cubicBezTo>
                    <a:pt x="4208" y="923"/>
                    <a:pt x="6436" y="0"/>
                    <a:pt x="875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4656108" cy="7425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67059" y="5114729"/>
            <a:ext cx="2706115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Conclusion: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78733" y="4528307"/>
            <a:ext cx="12675768" cy="1829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1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Average ≈ 0.896 kg CO₂/shower, rightskewed distribution.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1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Clean energy sources create a distinct low-emission cluster</a:t>
            </a:r>
          </a:p>
          <a:p>
            <a:pPr algn="l" marL="561337" indent="-280669" lvl="1">
              <a:lnSpc>
                <a:spcPts val="3639"/>
              </a:lnSpc>
              <a:buFont typeface="Arial"/>
              <a:buChar char="•"/>
            </a:pPr>
            <a:r>
              <a:rPr lang="en-US" sz="2599" spc="1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 values based on final Monte Carlo run (N = 1000, SEED = 42) ensuring reproducibility.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89275" y="7042288"/>
            <a:ext cx="17678659" cy="2831047"/>
            <a:chOff x="0" y="0"/>
            <a:chExt cx="4656108" cy="74562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56108" cy="745626"/>
            </a:xfrm>
            <a:custGeom>
              <a:avLst/>
              <a:gdLst/>
              <a:ahLst/>
              <a:cxnLst/>
              <a:rect r="r" b="b" t="t" l="l"/>
              <a:pathLst>
                <a:path h="745626" w="4656108">
                  <a:moveTo>
                    <a:pt x="8758" y="0"/>
                  </a:moveTo>
                  <a:lnTo>
                    <a:pt x="4647349" y="0"/>
                  </a:lnTo>
                  <a:cubicBezTo>
                    <a:pt x="4649672" y="0"/>
                    <a:pt x="4651900" y="923"/>
                    <a:pt x="4653542" y="2565"/>
                  </a:cubicBezTo>
                  <a:cubicBezTo>
                    <a:pt x="4655185" y="4208"/>
                    <a:pt x="4656108" y="6436"/>
                    <a:pt x="4656108" y="8758"/>
                  </a:cubicBezTo>
                  <a:lnTo>
                    <a:pt x="4656108" y="736867"/>
                  </a:lnTo>
                  <a:cubicBezTo>
                    <a:pt x="4656108" y="741704"/>
                    <a:pt x="4652186" y="745626"/>
                    <a:pt x="4647349" y="745626"/>
                  </a:cubicBezTo>
                  <a:lnTo>
                    <a:pt x="8758" y="745626"/>
                  </a:lnTo>
                  <a:cubicBezTo>
                    <a:pt x="6436" y="745626"/>
                    <a:pt x="4208" y="744703"/>
                    <a:pt x="2565" y="743060"/>
                  </a:cubicBezTo>
                  <a:cubicBezTo>
                    <a:pt x="923" y="741418"/>
                    <a:pt x="0" y="739190"/>
                    <a:pt x="0" y="736867"/>
                  </a:cubicBezTo>
                  <a:lnTo>
                    <a:pt x="0" y="8758"/>
                  </a:lnTo>
                  <a:cubicBezTo>
                    <a:pt x="0" y="6436"/>
                    <a:pt x="923" y="4208"/>
                    <a:pt x="2565" y="2565"/>
                  </a:cubicBezTo>
                  <a:cubicBezTo>
                    <a:pt x="4208" y="923"/>
                    <a:pt x="6436" y="0"/>
                    <a:pt x="875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21827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4656108" cy="812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67059" y="7954848"/>
            <a:ext cx="4411674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Recommendations: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56460" y="7392365"/>
            <a:ext cx="11702840" cy="2219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7" indent="-280669" lvl="1">
              <a:lnSpc>
                <a:spcPts val="4471"/>
              </a:lnSpc>
              <a:buFont typeface="Arial"/>
              <a:buChar char="•"/>
            </a:pPr>
            <a:r>
              <a:rPr lang="en-US" sz="2599" spc="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Prioritize decarbonizing regional grids</a:t>
            </a:r>
          </a:p>
          <a:p>
            <a:pPr algn="l" marL="561337" indent="-280669" lvl="1">
              <a:lnSpc>
                <a:spcPts val="4471"/>
              </a:lnSpc>
              <a:buFont typeface="Arial"/>
              <a:buChar char="•"/>
            </a:pPr>
            <a:r>
              <a:rPr lang="en-US" sz="2599" spc="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Invest in district heating and heat pumps</a:t>
            </a:r>
          </a:p>
          <a:p>
            <a:pPr algn="l" marL="561337" indent="-280669" lvl="1">
              <a:lnSpc>
                <a:spcPts val="4471"/>
              </a:lnSpc>
              <a:buFont typeface="Arial"/>
              <a:buChar char="•"/>
            </a:pPr>
            <a:r>
              <a:rPr lang="en-US" sz="2599" spc="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Promote shorter showers and efficient water systems</a:t>
            </a:r>
          </a:p>
          <a:p>
            <a:pPr algn="l" marL="0" indent="0" lvl="0">
              <a:lnSpc>
                <a:spcPts val="4471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44745" y="4096881"/>
            <a:ext cx="7998510" cy="1807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62"/>
              </a:lnSpc>
              <a:spcBef>
                <a:spcPct val="0"/>
              </a:spcBef>
            </a:pPr>
            <a:r>
              <a:rPr lang="en-US" sz="1004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Thank You!</a:t>
            </a:r>
          </a:p>
        </p:txBody>
      </p:sp>
      <p:grpSp>
        <p:nvGrpSpPr>
          <p:cNvPr name="Group 4" id="4"/>
          <p:cNvGrpSpPr/>
          <p:nvPr/>
        </p:nvGrpSpPr>
        <p:grpSpPr>
          <a:xfrm rot="5400000">
            <a:off x="8498962" y="425076"/>
            <a:ext cx="1290076" cy="18288000"/>
            <a:chOff x="0" y="0"/>
            <a:chExt cx="339773" cy="481659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9773" cy="4816592"/>
            </a:xfrm>
            <a:custGeom>
              <a:avLst/>
              <a:gdLst/>
              <a:ahLst/>
              <a:cxnLst/>
              <a:rect r="r" b="b" t="t" l="l"/>
              <a:pathLst>
                <a:path h="4816592" w="339773">
                  <a:moveTo>
                    <a:pt x="0" y="0"/>
                  </a:moveTo>
                  <a:lnTo>
                    <a:pt x="339773" y="0"/>
                  </a:lnTo>
                  <a:lnTo>
                    <a:pt x="339773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339773" cy="48832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ACD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32846" y="9187032"/>
            <a:ext cx="2717677" cy="1135934"/>
          </a:xfrm>
          <a:custGeom>
            <a:avLst/>
            <a:gdLst/>
            <a:ahLst/>
            <a:cxnLst/>
            <a:rect r="r" b="b" t="t" l="l"/>
            <a:pathLst>
              <a:path h="1135934" w="2717677">
                <a:moveTo>
                  <a:pt x="0" y="0"/>
                </a:moveTo>
                <a:lnTo>
                  <a:pt x="2717677" y="0"/>
                </a:lnTo>
                <a:lnTo>
                  <a:pt x="2717677" y="1135933"/>
                </a:lnTo>
                <a:lnTo>
                  <a:pt x="0" y="11359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42875" cy="10287000"/>
            <a:chOff x="0" y="0"/>
            <a:chExt cx="13368" cy="9624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368" cy="962464"/>
            </a:xfrm>
            <a:custGeom>
              <a:avLst/>
              <a:gdLst/>
              <a:ahLst/>
              <a:cxnLst/>
              <a:rect r="r" b="b" t="t" l="l"/>
              <a:pathLst>
                <a:path h="962464" w="13368">
                  <a:moveTo>
                    <a:pt x="0" y="0"/>
                  </a:moveTo>
                  <a:lnTo>
                    <a:pt x="13368" y="0"/>
                  </a:lnTo>
                  <a:lnTo>
                    <a:pt x="13368" y="962464"/>
                  </a:lnTo>
                  <a:lnTo>
                    <a:pt x="0" y="962464"/>
                  </a:lnTo>
                  <a:close/>
                </a:path>
              </a:pathLst>
            </a:custGeom>
            <a:solidFill>
              <a:srgbClr val="BACDE1">
                <a:alpha val="56863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7259300" y="2803481"/>
            <a:ext cx="1419450" cy="7932881"/>
            <a:chOff x="0" y="0"/>
            <a:chExt cx="373847" cy="20893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3847" cy="2089319"/>
            </a:xfrm>
            <a:custGeom>
              <a:avLst/>
              <a:gdLst/>
              <a:ahLst/>
              <a:cxnLst/>
              <a:rect r="r" b="b" t="t" l="l"/>
              <a:pathLst>
                <a:path h="2089319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089319"/>
                  </a:lnTo>
                  <a:lnTo>
                    <a:pt x="0" y="2089319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373847" cy="21559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917886" y="604476"/>
            <a:ext cx="14452227" cy="1319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19"/>
              </a:lnSpc>
              <a:spcBef>
                <a:spcPct val="0"/>
              </a:spcBef>
            </a:pPr>
            <a:r>
              <a:rPr lang="en-US" b="true" sz="7299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6701" y="2708231"/>
            <a:ext cx="15812155" cy="1173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12464" indent="-356232" lvl="1">
              <a:lnSpc>
                <a:spcPts val="4619"/>
              </a:lnSpc>
              <a:buFont typeface="Arial"/>
              <a:buChar char="•"/>
            </a:pPr>
            <a:r>
              <a:rPr lang="en-US" sz="3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QUANTIFY CO₂ EMISSIONS FROM HOUSEHOLD SHOWERS </a:t>
            </a:r>
          </a:p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using Monte Carlo simulations (N = 1000)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6701" y="4157825"/>
            <a:ext cx="15436152" cy="3376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nderstand the true range and distribution of emissions due to:</a:t>
            </a:r>
          </a:p>
          <a:p>
            <a:pPr algn="ctr">
              <a:lnSpc>
                <a:spcPts val="4479"/>
              </a:lnSpc>
            </a:pPr>
          </a:p>
          <a:p>
            <a:pPr algn="ctr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 behavior (shower length)</a:t>
            </a:r>
          </a:p>
          <a:p>
            <a:pPr algn="ctr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Water source</a:t>
            </a:r>
          </a:p>
          <a:p>
            <a:pPr algn="ctr" marL="690874" indent="-345437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Heat source</a:t>
            </a:r>
          </a:p>
          <a:p>
            <a:pPr algn="ctr">
              <a:lnSpc>
                <a:spcPts val="44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7692241"/>
            <a:ext cx="16521823" cy="618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3" indent="-367026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Identify low-emission technologies or regions driving sustainability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0750" y="-468900"/>
            <a:ext cx="1419450" cy="11224799"/>
            <a:chOff x="0" y="0"/>
            <a:chExt cx="373847" cy="29563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3847" cy="2956326"/>
            </a:xfrm>
            <a:custGeom>
              <a:avLst/>
              <a:gdLst/>
              <a:ahLst/>
              <a:cxnLst/>
              <a:rect r="r" b="b" t="t" l="l"/>
              <a:pathLst>
                <a:path h="2956326" w="373847">
                  <a:moveTo>
                    <a:pt x="0" y="0"/>
                  </a:moveTo>
                  <a:lnTo>
                    <a:pt x="373847" y="0"/>
                  </a:lnTo>
                  <a:lnTo>
                    <a:pt x="373847" y="2956326"/>
                  </a:lnTo>
                  <a:lnTo>
                    <a:pt x="0" y="2956326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73847" cy="30230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21825" y="1635441"/>
            <a:ext cx="801231" cy="8012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F7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577899" y="2036057"/>
            <a:ext cx="801231" cy="80123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F7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21825" y="4065084"/>
            <a:ext cx="801231" cy="8012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F7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21825" y="7575437"/>
            <a:ext cx="801231" cy="80123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F7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613581" y="1018256"/>
            <a:ext cx="7601290" cy="2462183"/>
          </a:xfrm>
          <a:custGeom>
            <a:avLst/>
            <a:gdLst/>
            <a:ahLst/>
            <a:cxnLst/>
            <a:rect r="r" b="b" t="t" l="l"/>
            <a:pathLst>
              <a:path h="2462183" w="7601290">
                <a:moveTo>
                  <a:pt x="0" y="0"/>
                </a:moveTo>
                <a:lnTo>
                  <a:pt x="7601291" y="0"/>
                </a:lnTo>
                <a:lnTo>
                  <a:pt x="7601291" y="2462183"/>
                </a:lnTo>
                <a:lnTo>
                  <a:pt x="0" y="246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4583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647488" y="3740687"/>
            <a:ext cx="7899147" cy="2251257"/>
          </a:xfrm>
          <a:custGeom>
            <a:avLst/>
            <a:gdLst/>
            <a:ahLst/>
            <a:cxnLst/>
            <a:rect r="r" b="b" t="t" l="l"/>
            <a:pathLst>
              <a:path h="2251257" w="7899147">
                <a:moveTo>
                  <a:pt x="0" y="0"/>
                </a:moveTo>
                <a:lnTo>
                  <a:pt x="7899146" y="0"/>
                </a:lnTo>
                <a:lnTo>
                  <a:pt x="7899146" y="2251256"/>
                </a:lnTo>
                <a:lnTo>
                  <a:pt x="0" y="2251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647488" y="7194781"/>
            <a:ext cx="13337738" cy="1562543"/>
          </a:xfrm>
          <a:custGeom>
            <a:avLst/>
            <a:gdLst/>
            <a:ahLst/>
            <a:cxnLst/>
            <a:rect r="r" b="b" t="t" l="l"/>
            <a:pathLst>
              <a:path h="1562543" w="13337738">
                <a:moveTo>
                  <a:pt x="0" y="0"/>
                </a:moveTo>
                <a:lnTo>
                  <a:pt x="13337737" y="0"/>
                </a:lnTo>
                <a:lnTo>
                  <a:pt x="13337737" y="1562543"/>
                </a:lnTo>
                <a:lnTo>
                  <a:pt x="0" y="15625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36" r="-14129" b="-536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-5400000">
            <a:off x="-3763396" y="4217754"/>
            <a:ext cx="8536216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b="true" sz="3000" spc="240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OUR    APPROACH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14705" y="4399024"/>
            <a:ext cx="41547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770779" y="2182672"/>
            <a:ext cx="41547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14705" y="1808022"/>
            <a:ext cx="41547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14705" y="7722053"/>
            <a:ext cx="415472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2613581" y="6770703"/>
            <a:ext cx="13817976" cy="2487597"/>
            <a:chOff x="0" y="0"/>
            <a:chExt cx="3639302" cy="65517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639302" cy="655170"/>
            </a:xfrm>
            <a:custGeom>
              <a:avLst/>
              <a:gdLst/>
              <a:ahLst/>
              <a:cxnLst/>
              <a:rect r="r" b="b" t="t" l="l"/>
              <a:pathLst>
                <a:path h="655170" w="3639302">
                  <a:moveTo>
                    <a:pt x="12326" y="0"/>
                  </a:moveTo>
                  <a:lnTo>
                    <a:pt x="3626976" y="0"/>
                  </a:lnTo>
                  <a:cubicBezTo>
                    <a:pt x="3633784" y="0"/>
                    <a:pt x="3639302" y="5519"/>
                    <a:pt x="3639302" y="12326"/>
                  </a:cubicBezTo>
                  <a:lnTo>
                    <a:pt x="3639302" y="642843"/>
                  </a:lnTo>
                  <a:cubicBezTo>
                    <a:pt x="3639302" y="649651"/>
                    <a:pt x="3633784" y="655170"/>
                    <a:pt x="3626976" y="655170"/>
                  </a:cubicBezTo>
                  <a:lnTo>
                    <a:pt x="12326" y="655170"/>
                  </a:lnTo>
                  <a:cubicBezTo>
                    <a:pt x="5519" y="655170"/>
                    <a:pt x="0" y="649651"/>
                    <a:pt x="0" y="642843"/>
                  </a:cubicBezTo>
                  <a:lnTo>
                    <a:pt x="0" y="12326"/>
                  </a:lnTo>
                  <a:cubicBezTo>
                    <a:pt x="0" y="5519"/>
                    <a:pt x="5519" y="0"/>
                    <a:pt x="1232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41000"/>
                  </a:srgbClr>
                </a:gs>
                <a:gs pos="100000">
                  <a:srgbClr val="001627">
                    <a:alpha val="0"/>
                  </a:srgbClr>
                </a:gs>
              </a:gsLst>
              <a:lin ang="2700000"/>
            </a:gradFill>
            <a:ln w="19050" cap="rnd">
              <a:solidFill>
                <a:srgbClr val="2D8BBA">
                  <a:alpha val="40784"/>
                </a:srgbClr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66675"/>
              <a:ext cx="3639302" cy="721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613581" y="3740687"/>
            <a:ext cx="8538856" cy="2487597"/>
            <a:chOff x="0" y="0"/>
            <a:chExt cx="2248917" cy="65517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248917" cy="655170"/>
            </a:xfrm>
            <a:custGeom>
              <a:avLst/>
              <a:gdLst/>
              <a:ahLst/>
              <a:cxnLst/>
              <a:rect r="r" b="b" t="t" l="l"/>
              <a:pathLst>
                <a:path h="655170" w="2248917">
                  <a:moveTo>
                    <a:pt x="19947" y="0"/>
                  </a:moveTo>
                  <a:lnTo>
                    <a:pt x="2228970" y="0"/>
                  </a:lnTo>
                  <a:cubicBezTo>
                    <a:pt x="2239986" y="0"/>
                    <a:pt x="2248917" y="8930"/>
                    <a:pt x="2248917" y="19947"/>
                  </a:cubicBezTo>
                  <a:lnTo>
                    <a:pt x="2248917" y="635223"/>
                  </a:lnTo>
                  <a:cubicBezTo>
                    <a:pt x="2248917" y="646239"/>
                    <a:pt x="2239986" y="655170"/>
                    <a:pt x="2228970" y="655170"/>
                  </a:cubicBezTo>
                  <a:lnTo>
                    <a:pt x="19947" y="655170"/>
                  </a:lnTo>
                  <a:cubicBezTo>
                    <a:pt x="8930" y="655170"/>
                    <a:pt x="0" y="646239"/>
                    <a:pt x="0" y="635223"/>
                  </a:cubicBezTo>
                  <a:lnTo>
                    <a:pt x="0" y="19947"/>
                  </a:lnTo>
                  <a:cubicBezTo>
                    <a:pt x="0" y="8930"/>
                    <a:pt x="8930" y="0"/>
                    <a:pt x="1994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41000"/>
                  </a:srgbClr>
                </a:gs>
                <a:gs pos="100000">
                  <a:srgbClr val="001627">
                    <a:alpha val="0"/>
                  </a:srgbClr>
                </a:gs>
              </a:gsLst>
              <a:lin ang="2700000"/>
            </a:gradFill>
            <a:ln w="19050" cap="rnd">
              <a:solidFill>
                <a:srgbClr val="2D8BBA">
                  <a:alpha val="40784"/>
                </a:srgbClr>
              </a:solidFill>
              <a:prstDash val="solid"/>
              <a:round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66675"/>
              <a:ext cx="2248917" cy="721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613581" y="1208576"/>
            <a:ext cx="7728066" cy="2081543"/>
            <a:chOff x="0" y="0"/>
            <a:chExt cx="2035375" cy="54822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035375" cy="548225"/>
            </a:xfrm>
            <a:custGeom>
              <a:avLst/>
              <a:gdLst/>
              <a:ahLst/>
              <a:cxnLst/>
              <a:rect r="r" b="b" t="t" l="l"/>
              <a:pathLst>
                <a:path h="548225" w="2035375">
                  <a:moveTo>
                    <a:pt x="22039" y="0"/>
                  </a:moveTo>
                  <a:lnTo>
                    <a:pt x="2013336" y="0"/>
                  </a:lnTo>
                  <a:cubicBezTo>
                    <a:pt x="2025508" y="0"/>
                    <a:pt x="2035375" y="9867"/>
                    <a:pt x="2035375" y="22039"/>
                  </a:cubicBezTo>
                  <a:lnTo>
                    <a:pt x="2035375" y="526186"/>
                  </a:lnTo>
                  <a:cubicBezTo>
                    <a:pt x="2035375" y="538358"/>
                    <a:pt x="2025508" y="548225"/>
                    <a:pt x="2013336" y="548225"/>
                  </a:cubicBezTo>
                  <a:lnTo>
                    <a:pt x="22039" y="548225"/>
                  </a:lnTo>
                  <a:cubicBezTo>
                    <a:pt x="9867" y="548225"/>
                    <a:pt x="0" y="538358"/>
                    <a:pt x="0" y="526186"/>
                  </a:cubicBezTo>
                  <a:lnTo>
                    <a:pt x="0" y="22039"/>
                  </a:lnTo>
                  <a:cubicBezTo>
                    <a:pt x="0" y="9867"/>
                    <a:pt x="9867" y="0"/>
                    <a:pt x="2203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41000"/>
                  </a:srgbClr>
                </a:gs>
                <a:gs pos="100000">
                  <a:srgbClr val="001627">
                    <a:alpha val="0"/>
                  </a:srgbClr>
                </a:gs>
              </a:gsLst>
              <a:lin ang="2700000"/>
            </a:gradFill>
            <a:ln w="19050" cap="rnd">
              <a:solidFill>
                <a:srgbClr val="2D8BBA">
                  <a:alpha val="40784"/>
                </a:srgbClr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66675"/>
              <a:ext cx="2035375" cy="614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627">
                <a:alpha val="0"/>
              </a:srgbClr>
            </a:gs>
            <a:gs pos="100000">
              <a:srgbClr val="0B497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1675" y="-237050"/>
            <a:ext cx="1380375" cy="10755900"/>
            <a:chOff x="0" y="0"/>
            <a:chExt cx="363555" cy="28328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555" cy="2832830"/>
            </a:xfrm>
            <a:custGeom>
              <a:avLst/>
              <a:gdLst/>
              <a:ahLst/>
              <a:cxnLst/>
              <a:rect r="r" b="b" t="t" l="l"/>
              <a:pathLst>
                <a:path h="2832830" w="363555">
                  <a:moveTo>
                    <a:pt x="0" y="0"/>
                  </a:moveTo>
                  <a:lnTo>
                    <a:pt x="363555" y="0"/>
                  </a:lnTo>
                  <a:lnTo>
                    <a:pt x="363555" y="2832830"/>
                  </a:lnTo>
                  <a:lnTo>
                    <a:pt x="0" y="2832830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63555" cy="2899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44212" y="1520189"/>
            <a:ext cx="7496377" cy="3211931"/>
            <a:chOff x="0" y="0"/>
            <a:chExt cx="1974354" cy="84594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74354" cy="845941"/>
            </a:xfrm>
            <a:custGeom>
              <a:avLst/>
              <a:gdLst/>
              <a:ahLst/>
              <a:cxnLst/>
              <a:rect r="r" b="b" t="t" l="l"/>
              <a:pathLst>
                <a:path h="845941" w="1974354">
                  <a:moveTo>
                    <a:pt x="22721" y="0"/>
                  </a:moveTo>
                  <a:lnTo>
                    <a:pt x="1951634" y="0"/>
                  </a:lnTo>
                  <a:cubicBezTo>
                    <a:pt x="1957660" y="0"/>
                    <a:pt x="1963439" y="2394"/>
                    <a:pt x="1967700" y="6655"/>
                  </a:cubicBezTo>
                  <a:cubicBezTo>
                    <a:pt x="1971960" y="10916"/>
                    <a:pt x="1974354" y="16695"/>
                    <a:pt x="1974354" y="22721"/>
                  </a:cubicBezTo>
                  <a:lnTo>
                    <a:pt x="1974354" y="823220"/>
                  </a:lnTo>
                  <a:cubicBezTo>
                    <a:pt x="1974354" y="835768"/>
                    <a:pt x="1964182" y="845941"/>
                    <a:pt x="1951634" y="845941"/>
                  </a:cubicBezTo>
                  <a:lnTo>
                    <a:pt x="22721" y="845941"/>
                  </a:lnTo>
                  <a:cubicBezTo>
                    <a:pt x="16695" y="845941"/>
                    <a:pt x="10916" y="843547"/>
                    <a:pt x="6655" y="839286"/>
                  </a:cubicBezTo>
                  <a:cubicBezTo>
                    <a:pt x="2394" y="835025"/>
                    <a:pt x="0" y="829246"/>
                    <a:pt x="0" y="823220"/>
                  </a:cubicBezTo>
                  <a:lnTo>
                    <a:pt x="0" y="22721"/>
                  </a:lnTo>
                  <a:cubicBezTo>
                    <a:pt x="0" y="16695"/>
                    <a:pt x="2394" y="10916"/>
                    <a:pt x="6655" y="6655"/>
                  </a:cubicBezTo>
                  <a:cubicBezTo>
                    <a:pt x="10916" y="2394"/>
                    <a:pt x="16695" y="0"/>
                    <a:pt x="227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01627">
                    <a:alpha val="0"/>
                  </a:srgbClr>
                </a:gs>
              </a:gsLst>
              <a:lin ang="2700000"/>
            </a:gradFill>
            <a:ln w="19050" cap="rnd">
              <a:solidFill>
                <a:srgbClr val="2D8BBA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974354" cy="912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823144" y="1787048"/>
            <a:ext cx="917444" cy="932706"/>
          </a:xfrm>
          <a:custGeom>
            <a:avLst/>
            <a:gdLst/>
            <a:ahLst/>
            <a:cxnLst/>
            <a:rect r="r" b="b" t="t" l="l"/>
            <a:pathLst>
              <a:path h="932706" w="917444">
                <a:moveTo>
                  <a:pt x="0" y="0"/>
                </a:moveTo>
                <a:lnTo>
                  <a:pt x="917444" y="0"/>
                </a:lnTo>
                <a:lnTo>
                  <a:pt x="917444" y="932706"/>
                </a:lnTo>
                <a:lnTo>
                  <a:pt x="0" y="932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217929" y="5455061"/>
            <a:ext cx="8719230" cy="3211931"/>
            <a:chOff x="0" y="0"/>
            <a:chExt cx="2296423" cy="8459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96423" cy="845941"/>
            </a:xfrm>
            <a:custGeom>
              <a:avLst/>
              <a:gdLst/>
              <a:ahLst/>
              <a:cxnLst/>
              <a:rect r="r" b="b" t="t" l="l"/>
              <a:pathLst>
                <a:path h="845941" w="2296423">
                  <a:moveTo>
                    <a:pt x="19534" y="0"/>
                  </a:moveTo>
                  <a:lnTo>
                    <a:pt x="2276889" y="0"/>
                  </a:lnTo>
                  <a:cubicBezTo>
                    <a:pt x="2282069" y="0"/>
                    <a:pt x="2287038" y="2058"/>
                    <a:pt x="2290701" y="5721"/>
                  </a:cubicBezTo>
                  <a:cubicBezTo>
                    <a:pt x="2294365" y="9385"/>
                    <a:pt x="2296423" y="14353"/>
                    <a:pt x="2296423" y="19534"/>
                  </a:cubicBezTo>
                  <a:lnTo>
                    <a:pt x="2296423" y="826407"/>
                  </a:lnTo>
                  <a:cubicBezTo>
                    <a:pt x="2296423" y="831587"/>
                    <a:pt x="2294365" y="836556"/>
                    <a:pt x="2290701" y="840219"/>
                  </a:cubicBezTo>
                  <a:cubicBezTo>
                    <a:pt x="2287038" y="843883"/>
                    <a:pt x="2282069" y="845941"/>
                    <a:pt x="2276889" y="845941"/>
                  </a:cubicBezTo>
                  <a:lnTo>
                    <a:pt x="19534" y="845941"/>
                  </a:lnTo>
                  <a:cubicBezTo>
                    <a:pt x="14353" y="845941"/>
                    <a:pt x="9385" y="843883"/>
                    <a:pt x="5721" y="840219"/>
                  </a:cubicBezTo>
                  <a:cubicBezTo>
                    <a:pt x="2058" y="836556"/>
                    <a:pt x="0" y="831587"/>
                    <a:pt x="0" y="826407"/>
                  </a:cubicBezTo>
                  <a:lnTo>
                    <a:pt x="0" y="19534"/>
                  </a:lnTo>
                  <a:cubicBezTo>
                    <a:pt x="0" y="14353"/>
                    <a:pt x="2058" y="9385"/>
                    <a:pt x="5721" y="5721"/>
                  </a:cubicBezTo>
                  <a:cubicBezTo>
                    <a:pt x="9385" y="2058"/>
                    <a:pt x="14353" y="0"/>
                    <a:pt x="1953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B4972">
                    <a:alpha val="100000"/>
                  </a:srgbClr>
                </a:gs>
                <a:gs pos="100000">
                  <a:srgbClr val="001627">
                    <a:alpha val="0"/>
                  </a:srgbClr>
                </a:gs>
              </a:gsLst>
              <a:lin ang="2700000"/>
            </a:gradFill>
            <a:ln w="19050" cap="rnd">
              <a:solidFill>
                <a:srgbClr val="2D8BBA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296423" cy="912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5741854" y="5631223"/>
            <a:ext cx="917444" cy="1001179"/>
          </a:xfrm>
          <a:custGeom>
            <a:avLst/>
            <a:gdLst/>
            <a:ahLst/>
            <a:cxnLst/>
            <a:rect r="r" b="b" t="t" l="l"/>
            <a:pathLst>
              <a:path h="1001179" w="917444">
                <a:moveTo>
                  <a:pt x="0" y="0"/>
                </a:moveTo>
                <a:lnTo>
                  <a:pt x="917444" y="0"/>
                </a:lnTo>
                <a:lnTo>
                  <a:pt x="917444" y="1001179"/>
                </a:lnTo>
                <a:lnTo>
                  <a:pt x="0" y="10011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53841" y="3287856"/>
            <a:ext cx="6963042" cy="3592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79"/>
              </a:lnSpc>
            </a:pPr>
            <a:r>
              <a:rPr lang="en-US" sz="66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</a:t>
            </a:r>
          </a:p>
          <a:p>
            <a:pPr algn="l">
              <a:lnSpc>
                <a:spcPts val="9379"/>
              </a:lnSpc>
            </a:pPr>
            <a:r>
              <a:rPr lang="en-US" sz="66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Stimulation </a:t>
            </a:r>
          </a:p>
          <a:p>
            <a:pPr algn="l">
              <a:lnSpc>
                <a:spcPts val="9379"/>
              </a:lnSpc>
              <a:spcBef>
                <a:spcPct val="0"/>
              </a:spcBef>
            </a:pPr>
            <a:r>
              <a:rPr lang="en-US" sz="66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Parameters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721126" y="1999029"/>
            <a:ext cx="6864689" cy="915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Fixed "Constant" Parameters</a:t>
            </a:r>
          </a:p>
          <a:p>
            <a:pPr algn="just" marL="0" indent="0" lvl="0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721126" y="2742614"/>
            <a:ext cx="6183309" cy="1404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0211" indent="-205106" lvl="1">
              <a:lnSpc>
                <a:spcPts val="3819"/>
              </a:lnSpc>
              <a:buFont typeface="Arial"/>
              <a:buChar char="•"/>
            </a:pPr>
            <a:r>
              <a:rPr lang="en-US" sz="1900" spc="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Flow Rate: 2.5 gallons/minute</a:t>
            </a:r>
          </a:p>
          <a:p>
            <a:pPr algn="just" marL="410211" indent="-205106" lvl="1">
              <a:lnSpc>
                <a:spcPts val="3819"/>
              </a:lnSpc>
              <a:buFont typeface="Arial"/>
              <a:buChar char="•"/>
            </a:pPr>
            <a:r>
              <a:rPr lang="en-US" sz="1900" spc="18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Heat Energy: 0.144 MJ/Liter</a:t>
            </a:r>
          </a:p>
          <a:p>
            <a:pPr algn="just" marL="0" indent="0" lvl="0">
              <a:lnSpc>
                <a:spcPts val="381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948998" y="5905155"/>
            <a:ext cx="6560740" cy="48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Variable “ Random” Parameters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16883" y="6718127"/>
            <a:ext cx="7868932" cy="1732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6612" indent="-193306" lvl="1">
              <a:lnSpc>
                <a:spcPts val="3635"/>
              </a:lnSpc>
              <a:buFont typeface="Arial"/>
              <a:buChar char="•"/>
            </a:pPr>
            <a:r>
              <a:rPr lang="en-US" sz="17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Shower Length: Log-Normal Distribution </a:t>
            </a:r>
          </a:p>
          <a:p>
            <a:pPr algn="just">
              <a:lnSpc>
                <a:spcPts val="3635"/>
              </a:lnSpc>
            </a:pPr>
            <a:r>
              <a:rPr lang="en-US" sz="17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</a:t>
            </a:r>
            <a:r>
              <a:rPr lang="en-US" sz="17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(Mean: 10 min, SD: 3 min)</a:t>
            </a:r>
          </a:p>
          <a:p>
            <a:pPr algn="just" marL="386612" indent="-193306" lvl="1">
              <a:lnSpc>
                <a:spcPts val="3635"/>
              </a:lnSpc>
              <a:buFont typeface="Arial"/>
              <a:buChar char="•"/>
            </a:pPr>
            <a:r>
              <a:rPr lang="en-US" sz="179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Heat &amp; Water Source: Multinomial Distribution </a:t>
            </a:r>
          </a:p>
          <a:p>
            <a:pPr algn="just" marL="0" indent="0" lvl="0">
              <a:lnSpc>
                <a:spcPts val="250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627">
                <a:alpha val="0"/>
              </a:srgbClr>
            </a:gs>
            <a:gs pos="100000">
              <a:srgbClr val="0B4972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7050" y="-273525"/>
            <a:ext cx="2405228" cy="10834050"/>
            <a:chOff x="0" y="0"/>
            <a:chExt cx="633476" cy="28534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3476" cy="2853412"/>
            </a:xfrm>
            <a:custGeom>
              <a:avLst/>
              <a:gdLst/>
              <a:ahLst/>
              <a:cxnLst/>
              <a:rect r="r" b="b" t="t" l="l"/>
              <a:pathLst>
                <a:path h="2853412" w="633476">
                  <a:moveTo>
                    <a:pt x="0" y="0"/>
                  </a:moveTo>
                  <a:lnTo>
                    <a:pt x="633476" y="0"/>
                  </a:lnTo>
                  <a:lnTo>
                    <a:pt x="633476" y="2853412"/>
                  </a:lnTo>
                  <a:lnTo>
                    <a:pt x="0" y="2853412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633476" cy="2920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9170182" y="3910490"/>
            <a:ext cx="13377170" cy="5556190"/>
            <a:chOff x="0" y="0"/>
            <a:chExt cx="1625600" cy="6751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25600" cy="675191"/>
            </a:xfrm>
            <a:custGeom>
              <a:avLst/>
              <a:gdLst/>
              <a:ahLst/>
              <a:cxnLst/>
              <a:rect r="r" b="b" t="t" l="l"/>
              <a:pathLst>
                <a:path h="675191" w="1625600">
                  <a:moveTo>
                    <a:pt x="0" y="0"/>
                  </a:moveTo>
                  <a:lnTo>
                    <a:pt x="1625600" y="0"/>
                  </a:lnTo>
                  <a:lnTo>
                    <a:pt x="1625600" y="675191"/>
                  </a:lnTo>
                  <a:lnTo>
                    <a:pt x="0" y="675191"/>
                  </a:lnTo>
                  <a:close/>
                </a:path>
              </a:pathLst>
            </a:custGeom>
            <a:blipFill>
              <a:blip r:embed="rId2">
                <a:alphaModFix amt="56000"/>
              </a:blip>
              <a:stretch>
                <a:fillRect l="0" t="-21175" r="0" b="-21175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180824" y="800428"/>
            <a:ext cx="7961329" cy="8396943"/>
          </a:xfrm>
          <a:custGeom>
            <a:avLst/>
            <a:gdLst/>
            <a:ahLst/>
            <a:cxnLst/>
            <a:rect r="r" b="b" t="t" l="l"/>
            <a:pathLst>
              <a:path h="8396943" w="7961329">
                <a:moveTo>
                  <a:pt x="0" y="0"/>
                </a:moveTo>
                <a:lnTo>
                  <a:pt x="7961329" y="0"/>
                </a:lnTo>
                <a:lnTo>
                  <a:pt x="7961329" y="8396943"/>
                </a:lnTo>
                <a:lnTo>
                  <a:pt x="0" y="83969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88" r="-16302" b="-2955"/>
            </a:stretch>
          </a:blipFill>
        </p:spPr>
      </p:sp>
      <p:sp>
        <p:nvSpPr>
          <p:cNvPr name="TextBox 8" id="8"/>
          <p:cNvSpPr txBox="true"/>
          <p:nvPr/>
        </p:nvSpPr>
        <p:spPr>
          <a:xfrm rot="-5400000">
            <a:off x="-3781525" y="4648379"/>
            <a:ext cx="9346619" cy="70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b="true" sz="3899" spc="24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: STATISTICAL SUMMARY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B4972">
                <a:alpha val="100000"/>
              </a:srgbClr>
            </a:gs>
            <a:gs pos="100000">
              <a:srgbClr val="001627">
                <a:alpha val="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1675" y="-237050"/>
            <a:ext cx="1380375" cy="10755900"/>
            <a:chOff x="0" y="0"/>
            <a:chExt cx="363555" cy="28328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3555" cy="2832830"/>
            </a:xfrm>
            <a:custGeom>
              <a:avLst/>
              <a:gdLst/>
              <a:ahLst/>
              <a:cxnLst/>
              <a:rect r="r" b="b" t="t" l="l"/>
              <a:pathLst>
                <a:path h="2832830" w="363555">
                  <a:moveTo>
                    <a:pt x="0" y="0"/>
                  </a:moveTo>
                  <a:lnTo>
                    <a:pt x="363555" y="0"/>
                  </a:lnTo>
                  <a:lnTo>
                    <a:pt x="363555" y="2832830"/>
                  </a:lnTo>
                  <a:lnTo>
                    <a:pt x="0" y="2832830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63555" cy="28995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07858" y="2933955"/>
            <a:ext cx="14904509" cy="4261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39"/>
              </a:lnSpc>
            </a:pPr>
            <a:r>
              <a:rPr lang="en-US" sz="80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Visualization </a:t>
            </a:r>
          </a:p>
          <a:p>
            <a:pPr algn="ctr">
              <a:lnSpc>
                <a:spcPts val="11339"/>
              </a:lnSpc>
            </a:pPr>
            <a:r>
              <a:rPr lang="en-US" sz="80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and</a:t>
            </a:r>
          </a:p>
          <a:p>
            <a:pPr algn="ctr">
              <a:lnSpc>
                <a:spcPts val="11339"/>
              </a:lnSpc>
              <a:spcBef>
                <a:spcPct val="0"/>
              </a:spcBef>
            </a:pPr>
            <a:r>
              <a:rPr lang="en-US" sz="8099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 Reporting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4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390750"/>
            <a:ext cx="1888349" cy="11068499"/>
            <a:chOff x="0" y="0"/>
            <a:chExt cx="497343" cy="2915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7343" cy="2915160"/>
            </a:xfrm>
            <a:custGeom>
              <a:avLst/>
              <a:gdLst/>
              <a:ahLst/>
              <a:cxnLst/>
              <a:rect r="r" b="b" t="t" l="l"/>
              <a:pathLst>
                <a:path h="2915160" w="497343">
                  <a:moveTo>
                    <a:pt x="0" y="0"/>
                  </a:moveTo>
                  <a:lnTo>
                    <a:pt x="497343" y="0"/>
                  </a:lnTo>
                  <a:lnTo>
                    <a:pt x="497343" y="2915160"/>
                  </a:lnTo>
                  <a:lnTo>
                    <a:pt x="0" y="2915160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97343" cy="2981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35731" y="2094114"/>
            <a:ext cx="8723569" cy="7849999"/>
          </a:xfrm>
          <a:custGeom>
            <a:avLst/>
            <a:gdLst/>
            <a:ahLst/>
            <a:cxnLst/>
            <a:rect r="r" b="b" t="t" l="l"/>
            <a:pathLst>
              <a:path h="7849999" w="8723569">
                <a:moveTo>
                  <a:pt x="0" y="0"/>
                </a:moveTo>
                <a:lnTo>
                  <a:pt x="8723569" y="0"/>
                </a:lnTo>
                <a:lnTo>
                  <a:pt x="8723569" y="7849998"/>
                </a:lnTo>
                <a:lnTo>
                  <a:pt x="0" y="7849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246956" y="121601"/>
            <a:ext cx="14251566" cy="1379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027"/>
              </a:lnSpc>
            </a:pPr>
            <a:r>
              <a:rPr lang="en-US" sz="6199" spc="4184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BOXPLOT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0081" y="1981708"/>
            <a:ext cx="7628329" cy="8305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4519" indent="-302260" lvl="1">
              <a:lnSpc>
                <a:spcPts val="6663"/>
              </a:lnSpc>
              <a:buFont typeface="Arial"/>
              <a:buChar char="•"/>
            </a:pPr>
            <a:r>
              <a:rPr lang="en-US" sz="2799" spc="2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799" spc="2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edian = 0.87 kg CO₂ ; IQR = 0.81 kg most showers emit 0.45–1.26 kg.</a:t>
            </a:r>
          </a:p>
          <a:p>
            <a:pPr algn="ctr">
              <a:lnSpc>
                <a:spcPts val="6663"/>
              </a:lnSpc>
            </a:pPr>
          </a:p>
          <a:p>
            <a:pPr algn="ctr" marL="604519" indent="-302260" lvl="1">
              <a:lnSpc>
                <a:spcPts val="6663"/>
              </a:lnSpc>
              <a:buFont typeface="Arial"/>
              <a:buChar char="•"/>
            </a:pPr>
            <a:r>
              <a:rPr lang="en-US" sz="2799" spc="2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Mean (0.90 kg) &gt; Median : </a:t>
            </a:r>
          </a:p>
          <a:p>
            <a:pPr algn="ctr">
              <a:lnSpc>
                <a:spcPts val="6663"/>
              </a:lnSpc>
            </a:pPr>
            <a:r>
              <a:rPr lang="en-US" sz="2799" spc="2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right-skewed distribution</a:t>
            </a:r>
          </a:p>
          <a:p>
            <a:pPr algn="ctr">
              <a:lnSpc>
                <a:spcPts val="6663"/>
              </a:lnSpc>
            </a:pPr>
          </a:p>
          <a:p>
            <a:pPr algn="ctr" marL="604519" indent="-302260" lvl="1">
              <a:lnSpc>
                <a:spcPts val="6663"/>
              </a:lnSpc>
              <a:buFont typeface="Arial"/>
              <a:buChar char="•"/>
            </a:pPr>
            <a:r>
              <a:rPr lang="en-US" sz="2799" spc="22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Few high-emission outliers reach ≈ 3.95 kg CO₂.</a:t>
            </a:r>
          </a:p>
          <a:p>
            <a:pPr algn="ctr">
              <a:lnSpc>
                <a:spcPts val="6663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214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390750"/>
            <a:ext cx="1888349" cy="11068499"/>
            <a:chOff x="0" y="0"/>
            <a:chExt cx="497343" cy="2915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7343" cy="2915160"/>
            </a:xfrm>
            <a:custGeom>
              <a:avLst/>
              <a:gdLst/>
              <a:ahLst/>
              <a:cxnLst/>
              <a:rect r="r" b="b" t="t" l="l"/>
              <a:pathLst>
                <a:path h="2915160" w="497343">
                  <a:moveTo>
                    <a:pt x="0" y="0"/>
                  </a:moveTo>
                  <a:lnTo>
                    <a:pt x="497343" y="0"/>
                  </a:lnTo>
                  <a:lnTo>
                    <a:pt x="497343" y="2915160"/>
                  </a:lnTo>
                  <a:lnTo>
                    <a:pt x="0" y="2915160"/>
                  </a:lnTo>
                  <a:close/>
                </a:path>
              </a:pathLst>
            </a:custGeom>
            <a:gradFill rotWithShape="true">
              <a:gsLst>
                <a:gs pos="0">
                  <a:srgbClr val="001627">
                    <a:alpha val="0"/>
                  </a:srgbClr>
                </a:gs>
                <a:gs pos="100000">
                  <a:srgbClr val="0B497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97343" cy="29818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93418" y="2608457"/>
            <a:ext cx="8663971" cy="5498342"/>
          </a:xfrm>
          <a:custGeom>
            <a:avLst/>
            <a:gdLst/>
            <a:ahLst/>
            <a:cxnLst/>
            <a:rect r="r" b="b" t="t" l="l"/>
            <a:pathLst>
              <a:path h="5498342" w="8663971">
                <a:moveTo>
                  <a:pt x="0" y="0"/>
                </a:moveTo>
                <a:lnTo>
                  <a:pt x="8663971" y="0"/>
                </a:lnTo>
                <a:lnTo>
                  <a:pt x="8663971" y="5498342"/>
                </a:lnTo>
                <a:lnTo>
                  <a:pt x="0" y="5498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36" t="0" r="-505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18416" y="914400"/>
            <a:ext cx="13074289" cy="99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19"/>
              </a:lnSpc>
              <a:spcBef>
                <a:spcPct val="0"/>
              </a:spcBef>
            </a:pPr>
            <a:r>
              <a:rPr lang="en-US" sz="5799" spc="4639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HISTOGRAM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7642" y="2762414"/>
            <a:ext cx="7774265" cy="6164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17043" indent="-308521" lvl="1">
              <a:lnSpc>
                <a:spcPts val="4915"/>
              </a:lnSpc>
              <a:buFont typeface="Arial"/>
              <a:buChar char="•"/>
            </a:pPr>
            <a:r>
              <a:rPr lang="en-US" sz="28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Two vi</a:t>
            </a:r>
            <a:r>
              <a:rPr lang="en-US" sz="28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sible peaks : bimodal pattern </a:t>
            </a:r>
          </a:p>
          <a:p>
            <a:pPr algn="ctr">
              <a:lnSpc>
                <a:spcPts val="4915"/>
              </a:lnSpc>
            </a:pPr>
            <a:r>
              <a:rPr lang="en-US" sz="28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(typical vs low-emission showers).</a:t>
            </a:r>
          </a:p>
          <a:p>
            <a:pPr algn="ctr">
              <a:lnSpc>
                <a:spcPts val="4915"/>
              </a:lnSpc>
            </a:pPr>
          </a:p>
          <a:p>
            <a:pPr algn="ctr" marL="617043" indent="-308521" lvl="1">
              <a:lnSpc>
                <a:spcPts val="4915"/>
              </a:lnSpc>
              <a:buFont typeface="Arial"/>
              <a:buChar char="•"/>
            </a:pPr>
            <a:r>
              <a:rPr lang="en-US" sz="28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Main cluster ≈ 0.9 kg CO₂; small left peak </a:t>
            </a:r>
          </a:p>
          <a:p>
            <a:pPr algn="ctr">
              <a:lnSpc>
                <a:spcPts val="4915"/>
              </a:lnSpc>
            </a:pPr>
            <a:r>
              <a:rPr lang="en-US" sz="28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= clean Swiss heat sources.</a:t>
            </a:r>
          </a:p>
          <a:p>
            <a:pPr algn="ctr">
              <a:lnSpc>
                <a:spcPts val="4915"/>
              </a:lnSpc>
            </a:pPr>
          </a:p>
          <a:p>
            <a:pPr algn="ctr" marL="617043" indent="-308521" lvl="1">
              <a:lnSpc>
                <a:spcPts val="4915"/>
              </a:lnSpc>
              <a:buFont typeface="Arial"/>
              <a:buChar char="•"/>
            </a:pPr>
            <a:r>
              <a:rPr lang="en-US" sz="28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-US" sz="28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Right tail : rare, long-duration or high-carbon showers.</a:t>
            </a:r>
          </a:p>
          <a:p>
            <a:pPr algn="ctr">
              <a:lnSpc>
                <a:spcPts val="491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121915"/>
            <a:ext cx="16230600" cy="713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5067"/>
              </a:lnSpc>
              <a:buFont typeface="Arial"/>
              <a:buChar char="•"/>
            </a:pP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Analyzed bottom 20% of emissions (CO₂ &lt; 0.669 kg)</a:t>
            </a:r>
          </a:p>
          <a:p>
            <a:pPr algn="ctr">
              <a:lnSpc>
                <a:spcPts val="5067"/>
              </a:lnSpc>
            </a:pPr>
          </a:p>
          <a:p>
            <a:pPr algn="l">
              <a:lnSpc>
                <a:spcPts val="5067"/>
              </a:lnSpc>
            </a:pP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Heat Source Geography Share:</a:t>
            </a:r>
          </a:p>
          <a:p>
            <a:pPr algn="ctr">
              <a:lnSpc>
                <a:spcPts val="5067"/>
              </a:lnSpc>
            </a:pPr>
          </a:p>
          <a:p>
            <a:pPr algn="l" marL="604516" indent="-302258" lvl="1">
              <a:lnSpc>
                <a:spcPts val="506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District/Industrial Heat Switzerland (CH) 47.3%</a:t>
            </a:r>
          </a:p>
          <a:p>
            <a:pPr algn="l" marL="604516" indent="-302258" lvl="1">
              <a:lnSpc>
                <a:spcPts val="506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Low-voltage Electricity Switzerland (CH) 46.8%</a:t>
            </a:r>
          </a:p>
          <a:p>
            <a:pPr algn="ctr">
              <a:lnSpc>
                <a:spcPts val="5067"/>
              </a:lnSpc>
            </a:pPr>
          </a:p>
          <a:p>
            <a:pPr algn="l">
              <a:lnSpc>
                <a:spcPts val="6153"/>
              </a:lnSpc>
            </a:pPr>
            <a:r>
              <a:rPr lang="en-US" b="true" sz="3399" u="sng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Interpretation:</a:t>
            </a:r>
          </a:p>
          <a:p>
            <a:pPr algn="ctr">
              <a:lnSpc>
                <a:spcPts val="5067"/>
              </a:lnSpc>
            </a:pPr>
          </a:p>
          <a:p>
            <a:pPr algn="l" marL="604516" indent="-302258" lvl="1">
              <a:lnSpc>
                <a:spcPts val="506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Low emissions strongly linked to clean Swiss heating technologies</a:t>
            </a:r>
          </a:p>
          <a:p>
            <a:pPr algn="l" marL="604516" indent="-302258" lvl="1">
              <a:lnSpc>
                <a:spcPts val="5067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Water source has no clear pattern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602689" y="4775220"/>
            <a:ext cx="8592620" cy="8108309"/>
          </a:xfrm>
          <a:custGeom>
            <a:avLst/>
            <a:gdLst/>
            <a:ahLst/>
            <a:cxnLst/>
            <a:rect r="r" b="b" t="t" l="l"/>
            <a:pathLst>
              <a:path h="8108309" w="8592620">
                <a:moveTo>
                  <a:pt x="0" y="0"/>
                </a:moveTo>
                <a:lnTo>
                  <a:pt x="8592620" y="0"/>
                </a:lnTo>
                <a:lnTo>
                  <a:pt x="8592620" y="8108309"/>
                </a:lnTo>
                <a:lnTo>
                  <a:pt x="0" y="81083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08937" y="832926"/>
            <a:ext cx="15530066" cy="951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00"/>
              </a:lnSpc>
              <a:spcBef>
                <a:spcPct val="0"/>
              </a:spcBef>
            </a:pPr>
            <a:r>
              <a:rPr lang="en-US" b="true" sz="5285" spc="1046">
                <a:solidFill>
                  <a:srgbClr val="1A4F75"/>
                </a:solidFill>
                <a:latin typeface="Poppins Bold"/>
                <a:ea typeface="Poppins Bold"/>
                <a:cs typeface="Poppins Bold"/>
                <a:sym typeface="Poppins Bold"/>
              </a:rPr>
              <a:t>DIAGNOSING LOW-EMISSION MODE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DAG13mk8ueg</dc:identifier>
  <dcterms:modified xsi:type="dcterms:W3CDTF">2011-08-01T06:04:30Z</dcterms:modified>
  <cp:revision>1</cp:revision>
  <dc:title>MONTE CARLO SIMULATION- M. UMar IJAZ</dc:title>
</cp:coreProperties>
</file>